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Malgun Gothic" panose="020B0503020000020004" pitchFamily="34" charset="-127"/>
      <p:regular r:id="rId14"/>
      <p:bold r:id="rId15"/>
    </p:embeddedFont>
    <p:embeddedFont>
      <p:font typeface="나눔스퀘어" panose="020B0600000101010101" pitchFamily="34" charset="-127"/>
      <p:regular r:id="rId16"/>
    </p:embeddedFont>
    <p:embeddedFont>
      <p:font typeface="Segoe U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kZJw1XIf+9YuGmdZK9RRBbEFw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910568-3559-4CBB-9AAA-B50E53F527E7}">
  <a:tblStyle styleId="{AB910568-3559-4CBB-9AAA-B50E53F527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9538" autoAdjust="0"/>
  </p:normalViewPr>
  <p:slideViewPr>
    <p:cSldViewPr snapToGrid="0">
      <p:cViewPr varScale="1">
        <p:scale>
          <a:sx n="76" d="100"/>
          <a:sy n="76" d="100"/>
        </p:scale>
        <p:origin x="1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스퀘어" panose="020B0600000101010101" pitchFamily="50" charset="-127"/>
        <a:ea typeface="나눔스퀘어" panose="020B0600000101010101" pitchFamily="50" charset="-127"/>
        <a:cs typeface="Arial"/>
        <a:sym typeface="Arial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" name="Google Shape;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 이번 2020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언택트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ICT 메이커톤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LCK팀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발표를 맡게 된 이준희 입니다.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저희 팀은 감압센서를 이용하여 점자를 인식시키고 측정값을 스마트폰 어플로 해독하는 점자 해독기를 개발하였습니다.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점자 블록에 대한 시연 영상입니다.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9" name="Google Shape;18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지금까지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LCK팀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점자해독기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발표였습니다. 감사합니다.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5" name="Google Shape;20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기획발표에서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설명드린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바와 같이 시각장애인 분들의 점자 해독 비율은 5.2%에 불과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점자 해독기 제품들이 나와 있으나 30~300만원대의 가격대 때문에 사용률이 높지 않습니다.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0" i="0" dirty="0">
                <a:effectLst/>
                <a:latin typeface="Segoe UI" panose="020B0502040204020203" pitchFamily="34" charset="0"/>
              </a:rPr>
              <a:t>2020</a:t>
            </a:r>
            <a:r>
              <a:rPr lang="ko-KR" altLang="en-US" b="0" i="0" dirty="0">
                <a:effectLst/>
                <a:latin typeface="Segoe UI" panose="020B0502040204020203" pitchFamily="34" charset="0"/>
              </a:rPr>
              <a:t>년 </a:t>
            </a:r>
            <a:r>
              <a:rPr lang="en-US" altLang="ko-KR" b="0" i="0" dirty="0">
                <a:effectLst/>
                <a:latin typeface="Segoe UI" panose="020B0502040204020203" pitchFamily="34" charset="0"/>
              </a:rPr>
              <a:t>11</a:t>
            </a:r>
            <a:r>
              <a:rPr lang="ko-KR" altLang="en-US" b="0" i="0" dirty="0">
                <a:effectLst/>
                <a:latin typeface="Segoe UI" panose="020B0502040204020203" pitchFamily="34" charset="0"/>
              </a:rPr>
              <a:t>월 </a:t>
            </a:r>
            <a:r>
              <a:rPr lang="en-US" altLang="ko-KR" b="0" i="0" dirty="0">
                <a:effectLst/>
                <a:latin typeface="Segoe UI" panose="020B0502040204020203" pitchFamily="34" charset="0"/>
              </a:rPr>
              <a:t>19</a:t>
            </a:r>
            <a:r>
              <a:rPr lang="ko-KR" altLang="en-US" b="0" i="0" dirty="0">
                <a:effectLst/>
                <a:latin typeface="Segoe UI" panose="020B0502040204020203" pitchFamily="34" charset="0"/>
              </a:rPr>
              <a:t>일</a:t>
            </a:r>
            <a:r>
              <a:rPr lang="en-US" altLang="ko-KR" b="0" i="0" dirty="0"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 err="1">
                <a:effectLst/>
                <a:latin typeface="Segoe UI" panose="020B0502040204020203" pitchFamily="34" charset="0"/>
              </a:rPr>
              <a:t>점자법</a:t>
            </a:r>
            <a:r>
              <a:rPr lang="ko-KR" altLang="en-US" b="0" i="0" dirty="0">
                <a:effectLst/>
                <a:latin typeface="Segoe UI" panose="020B0502040204020203" pitchFamily="34" charset="0"/>
              </a:rPr>
              <a:t> 개정안이 국회 본회의를 통과했습니다</a:t>
            </a:r>
            <a:r>
              <a:rPr lang="en-US" altLang="ko-KR" b="0" i="0" dirty="0">
                <a:effectLst/>
                <a:latin typeface="Segoe UI" panose="020B0502040204020203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b="0" i="0" dirty="0">
                <a:effectLst/>
                <a:latin typeface="Segoe UI" panose="020B0502040204020203" pitchFamily="34" charset="0"/>
              </a:rPr>
              <a:t>이번 </a:t>
            </a:r>
            <a:r>
              <a:rPr lang="ko-KR" altLang="en-US" b="0" i="0" dirty="0" err="1">
                <a:effectLst/>
                <a:latin typeface="Segoe UI" panose="020B0502040204020203" pitchFamily="34" charset="0"/>
              </a:rPr>
              <a:t>점자법</a:t>
            </a:r>
            <a:r>
              <a:rPr lang="ko-KR" altLang="en-US" b="0" i="0" dirty="0">
                <a:effectLst/>
                <a:latin typeface="Segoe UI" panose="020B0502040204020203" pitchFamily="34" charset="0"/>
              </a:rPr>
              <a:t> 개정안의 통과로 시각장애인 점자 문서 발급에 대한 지도</a:t>
            </a:r>
            <a:r>
              <a:rPr lang="en-US" altLang="ko-KR" b="0" i="0" dirty="0"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 dirty="0">
                <a:effectLst/>
                <a:latin typeface="Segoe UI" panose="020B0502040204020203" pitchFamily="34" charset="0"/>
              </a:rPr>
              <a:t>감독이 강화되었다고 합니다</a:t>
            </a:r>
            <a:r>
              <a:rPr lang="en-US" altLang="ko-KR" b="0" i="0" dirty="0">
                <a:effectLst/>
                <a:latin typeface="Segoe UI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b="0" i="0" dirty="0">
                <a:effectLst/>
                <a:latin typeface="Segoe UI" panose="020B0502040204020203" pitchFamily="34" charset="0"/>
              </a:rPr>
              <a:t>오른쪽에 보이시는 표처럼 시각장애인 분들의 증가와 더불어 점자의 이용도는 지금보다도 더 증가할 것으로 보입니다</a:t>
            </a:r>
            <a:r>
              <a:rPr lang="en-US" altLang="ko-KR" b="0" i="0" dirty="0">
                <a:effectLst/>
                <a:latin typeface="Segoe UI" panose="020B0502040204020203" pitchFamily="34" charset="0"/>
              </a:rPr>
              <a:t>.</a:t>
            </a:r>
            <a:endParaRPr lang="ko-KR" altLang="en-US" b="0" i="0" dirty="0">
              <a:effectLst/>
              <a:latin typeface="Segoe UI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Google Shape;3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위에서 말씀드린 사회적 문제를 해결하고 시각 장애인분들께 실질적인 도움을 드리는 것이 저희의 궁극적인 개발 목표입니다.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목표를 이루기 위해 개발 중에 항상 염두하기로 한 3가지 키포인트를 두었는데 첫번째는 점자해독의 어려움을 해소하는 것입니다.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시각 장애인분들의 점자 해독률이 낮은 만큼 문자생활이 어려운 상황입니다.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해소하여 최소한의 문자 생활을 제공해 드리고자 합니다.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시중에 여러가지 점자 해독기가 존재하지만 너무 비싸 이용률이 저조합니다.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두번째로 중요하게 생각한 것은 이런 값 비싼 점자 리더기를 대체할 수 있는 실질적인 점자 해독기를 제공해드리는 것입니다.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또한, 시각 장애인분들은 새로운 장비가 생긴다고 해도 배우는 것이 어려울 수 있습니다.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저희의 세번째 중요 요인은 손쉽게 이용할 수 있는 점자 해독기를 개발하여 도움을 드리고자 하는 것입니다.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Google Shape;5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저희가 초기 기획에서는 도장 형태의 점자 해독기를 만들 예정이었으나, 점자의 위치를 찾기가 어려울 것이라 판단하여 외관을 조금 수정하게 되었습니다.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손가락에 센서를 부착해 찍는 형식으로 변경함으로써 본래의 점자를 읽는 방식과 비슷하게 하여 사용성을 개선하였습니다.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손목시계에서 착안하여 손목에 착용하는 형태로 사용자 편의성을 개선하였습니다.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스피커 모듈을 이용하려던 기획은 음성 전달과 음질 문제로 스마트폰을 이용하여 음성을 송출하도록 변경하였습니다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6" name="Google Shape;7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c5b17c1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acc5b17c1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저희 제품은 타제품에 비해 굉장히 저렴하고 편리합니다.</a:t>
            </a:r>
            <a:endParaRPr sz="1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제품 생산에 드는 비용이 위의 표처럼 65,685원으로 다른 기타 비용을 </a:t>
            </a:r>
            <a:r>
              <a:rPr 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생각하였을때</a:t>
            </a:r>
            <a:r>
              <a:rPr 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약 70,000원으로 예상됩니다.</a:t>
            </a:r>
            <a:endParaRPr sz="1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기업의 </a:t>
            </a:r>
            <a:r>
              <a:rPr 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CSR을</a:t>
            </a:r>
            <a:r>
              <a:rPr 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통해 투자 또는 정부 지원을 받아 기기 값을 </a:t>
            </a:r>
            <a:r>
              <a:rPr 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낮추다면</a:t>
            </a:r>
            <a:r>
              <a:rPr lang="ko-KR" sz="1000" dirty="0"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시장에서의 경쟁력을 높일 수 있습니다.</a:t>
            </a:r>
            <a:endParaRPr sz="1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92" name="Google Shape;92;gacc5b17c1d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제작과정입니다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각기 다른 센서가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눌릴때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마다 그 순간 연결된 각 핀의 전압을 읽도록 회로를 구성하기 위해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ESP32 보드에 감압센서 여섯 개를 왼쪽 회로도와 같이 연결합니다.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센서부분을 제외한 나머지 회로들을 연결하고 테스팅 준비를 합니다.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9" name="Google Shape;10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센서를 연결하고 테스팅 합니다. 센서가 정상적으로 작동하는 것을 확인한 뒤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ESP32보드가 감압센서로 측정한 값을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DB서버로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전송하는 코드를 작성합니다.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Firebase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RealTime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DB를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사용하여 실시간으로 변화하는 데이터를 처리 할 수 있도록 하였습니다.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그리고 오동작을 막기 위해서 ESP32보드의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Clock을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이용하여 일정 시간동안 변화된 값이 유지될 시에 데이터를 전송하였습니다. </a:t>
            </a:r>
            <a:endParaRPr b="1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8" name="Google Shape;12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측정 값이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DB에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저장되면서 DB 값의 변화가 일어나면 같은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DB와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연동된 스마트폰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어플에서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값을 가져와 자모로 변환합니다.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계속하여 점자를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읽어나가면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자모가 쌓입니다.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모아진 자모를 글자 또는 단어로 변환합니다.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만들어진 글자 또는 단어를 안드로이드에서 자체적으로 지원해주는 TTS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API를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이용하여 스마트폰 소리로 출력합니다.</a:t>
            </a:r>
            <a:endParaRPr b="1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7" name="Google Shape;14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손가락 모형을 만들어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여섯개의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센서를 첫 한마디에 배치하였습니다.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센서와 연결된 선들은 사용자의 편의를 위해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손바닥쪽으로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빼지 않고 손등 쪽으로 배선하였습니다.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또한, 손목에 시계형으로 모듈을 두어 편리하게 만들었습니다.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8" name="Google Shape;16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fld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9"/>
          <p:cNvSpPr txBox="1"/>
          <p:nvPr/>
        </p:nvSpPr>
        <p:spPr>
          <a:xfrm>
            <a:off x="394075" y="429907"/>
            <a:ext cx="147989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점자 해석 도장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/>
          <p:nvPr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1" name="Google Shape;1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16200000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160402037400004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"/>
          <p:cNvGrpSpPr/>
          <p:nvPr/>
        </p:nvGrpSpPr>
        <p:grpSpPr>
          <a:xfrm>
            <a:off x="5898516" y="2280102"/>
            <a:ext cx="394968" cy="72000"/>
            <a:chOff x="561638" y="1064986"/>
            <a:chExt cx="394968" cy="72000"/>
          </a:xfrm>
        </p:grpSpPr>
        <p:sp>
          <p:nvSpPr>
            <p:cNvPr id="21" name="Google Shape;21;p1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24" name="Google Shape;24;p1"/>
          <p:cNvSpPr txBox="1"/>
          <p:nvPr/>
        </p:nvSpPr>
        <p:spPr>
          <a:xfrm>
            <a:off x="3889501" y="2480691"/>
            <a:ext cx="4485000" cy="73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점자 해석 도장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3795000" y="3244350"/>
            <a:ext cx="467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감압센서를 이용한 점자 해독기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5315911" y="4765836"/>
            <a:ext cx="1632178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LCK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2016125004 권태형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2016125060 이준희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2016125077 최재혁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225287" y="251791"/>
            <a:ext cx="3935896" cy="695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/>
          <p:nvPr/>
        </p:nvSpPr>
        <p:spPr>
          <a:xfrm>
            <a:off x="505770" y="865335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3" name="Google Shape;193;p14"/>
          <p:cNvSpPr/>
          <p:nvPr/>
        </p:nvSpPr>
        <p:spPr>
          <a:xfrm>
            <a:off x="667254" y="865335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828738" y="865335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815486" y="1577787"/>
            <a:ext cx="47084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t="6121"/>
          <a:stretch/>
        </p:blipFill>
        <p:spPr>
          <a:xfrm rot="10800000">
            <a:off x="2390272" y="2437125"/>
            <a:ext cx="7320249" cy="3787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gacc5b17c1d_0_5">
            <a:extLst>
              <a:ext uri="{FF2B5EF4-FFF2-40B4-BE49-F238E27FC236}">
                <a16:creationId xmlns:a16="http://schemas.microsoft.com/office/drawing/2014/main" id="{339589A3-2ED4-4ED9-99EC-E2D423650A5A}"/>
              </a:ext>
            </a:extLst>
          </p:cNvPr>
          <p:cNvSpPr/>
          <p:nvPr/>
        </p:nvSpPr>
        <p:spPr>
          <a:xfrm>
            <a:off x="11872686" y="536576"/>
            <a:ext cx="319200" cy="507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" name="Google Shape;100;gacc5b17c1d_0_5">
            <a:extLst>
              <a:ext uri="{FF2B5EF4-FFF2-40B4-BE49-F238E27FC236}">
                <a16:creationId xmlns:a16="http://schemas.microsoft.com/office/drawing/2014/main" id="{74C90DFA-872E-4BB1-89CA-79A1F3B3B874}"/>
              </a:ext>
            </a:extLst>
          </p:cNvPr>
          <p:cNvSpPr txBox="1"/>
          <p:nvPr/>
        </p:nvSpPr>
        <p:spPr>
          <a:xfrm>
            <a:off x="7348946" y="633354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배경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Google Shape;101;gacc5b17c1d_0_5">
            <a:extLst>
              <a:ext uri="{FF2B5EF4-FFF2-40B4-BE49-F238E27FC236}">
                <a16:creationId xmlns:a16="http://schemas.microsoft.com/office/drawing/2014/main" id="{D90491D7-748D-4ECE-82D8-E786F402F7BA}"/>
              </a:ext>
            </a:extLst>
          </p:cNvPr>
          <p:cNvSpPr txBox="1"/>
          <p:nvPr/>
        </p:nvSpPr>
        <p:spPr>
          <a:xfrm>
            <a:off x="8574998" y="636626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102;gacc5b17c1d_0_5">
            <a:extLst>
              <a:ext uri="{FF2B5EF4-FFF2-40B4-BE49-F238E27FC236}">
                <a16:creationId xmlns:a16="http://schemas.microsoft.com/office/drawing/2014/main" id="{D2A52B7E-8317-4175-BCB1-53C07D6FE649}"/>
              </a:ext>
            </a:extLst>
          </p:cNvPr>
          <p:cNvSpPr txBox="1"/>
          <p:nvPr/>
        </p:nvSpPr>
        <p:spPr>
          <a:xfrm>
            <a:off x="7949832" y="647268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Google Shape;103;gacc5b17c1d_0_5">
            <a:extLst>
              <a:ext uri="{FF2B5EF4-FFF2-40B4-BE49-F238E27FC236}">
                <a16:creationId xmlns:a16="http://schemas.microsoft.com/office/drawing/2014/main" id="{8B3144C4-7807-4B05-919B-30716F2D74E6}"/>
              </a:ext>
            </a:extLst>
          </p:cNvPr>
          <p:cNvSpPr txBox="1"/>
          <p:nvPr/>
        </p:nvSpPr>
        <p:spPr>
          <a:xfrm>
            <a:off x="10953646" y="633123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04;gacc5b17c1d_0_5">
            <a:extLst>
              <a:ext uri="{FF2B5EF4-FFF2-40B4-BE49-F238E27FC236}">
                <a16:creationId xmlns:a16="http://schemas.microsoft.com/office/drawing/2014/main" id="{FABEACA4-D6C7-4825-A237-4BD44C923ADC}"/>
              </a:ext>
            </a:extLst>
          </p:cNvPr>
          <p:cNvSpPr txBox="1"/>
          <p:nvPr/>
        </p:nvSpPr>
        <p:spPr>
          <a:xfrm>
            <a:off x="10082746" y="629535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제작과정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101;gacc5b17c1d_0_5">
            <a:extLst>
              <a:ext uri="{FF2B5EF4-FFF2-40B4-BE49-F238E27FC236}">
                <a16:creationId xmlns:a16="http://schemas.microsoft.com/office/drawing/2014/main" id="{265C09E5-FC2B-4239-9E06-0EFFC6129F6A}"/>
              </a:ext>
            </a:extLst>
          </p:cNvPr>
          <p:cNvSpPr txBox="1"/>
          <p:nvPr/>
        </p:nvSpPr>
        <p:spPr>
          <a:xfrm>
            <a:off x="9328184" y="629535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경쟁력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/>
          <p:nvPr/>
        </p:nvSpPr>
        <p:spPr>
          <a:xfrm>
            <a:off x="4532911" y="2622509"/>
            <a:ext cx="3126177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감사합니다</a:t>
            </a:r>
            <a:endParaRPr sz="44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pSp>
        <p:nvGrpSpPr>
          <p:cNvPr id="208" name="Google Shape;208;p15"/>
          <p:cNvGrpSpPr/>
          <p:nvPr/>
        </p:nvGrpSpPr>
        <p:grpSpPr>
          <a:xfrm>
            <a:off x="5862520" y="2578188"/>
            <a:ext cx="394968" cy="72000"/>
            <a:chOff x="561638" y="1064986"/>
            <a:chExt cx="394968" cy="72000"/>
          </a:xfrm>
        </p:grpSpPr>
        <p:sp>
          <p:nvSpPr>
            <p:cNvPr id="209" name="Google Shape;209;p15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sp>
        <p:nvSpPr>
          <p:cNvPr id="212" name="Google Shape;212;p15"/>
          <p:cNvSpPr/>
          <p:nvPr/>
        </p:nvSpPr>
        <p:spPr>
          <a:xfrm>
            <a:off x="5279911" y="4759486"/>
            <a:ext cx="1632178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LCK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2016125004 권태형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2016125060 이준희</a:t>
            </a:r>
            <a:endParaRPr sz="12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2016125077 최재혁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225287" y="251791"/>
            <a:ext cx="3935896" cy="695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/>
          <p:nvPr/>
        </p:nvSpPr>
        <p:spPr>
          <a:xfrm>
            <a:off x="505770" y="865335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667254" y="865335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828738" y="865335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828738" y="1591039"/>
            <a:ext cx="255807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 배경</a:t>
            </a:r>
            <a:endParaRPr sz="14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505770" y="5844527"/>
            <a:ext cx="46289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3180" marR="6350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[출처]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3180" marR="63500" algn="just">
              <a:lnSpc>
                <a:spcPct val="16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[1] https://www.socialfocus.co.kr/news/articleView.html?idxno=7358</a:t>
            </a:r>
          </a:p>
          <a:p>
            <a:pPr marL="43180" marR="6350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[2] </a:t>
            </a:r>
            <a:r>
              <a:rPr lang="ko-KR" sz="1000" u="sng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https://www.yna.co.kr/view/AKR20160402037400004</a:t>
            </a:r>
            <a:endParaRPr sz="10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Batang"/>
              <a:sym typeface="Batang"/>
            </a:endParaRPr>
          </a:p>
        </p:txBody>
      </p:sp>
      <p:pic>
        <p:nvPicPr>
          <p:cNvPr id="44" name="Google Shape;4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193" y="2569016"/>
            <a:ext cx="4609248" cy="191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770" y="4912659"/>
            <a:ext cx="5496282" cy="8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" descr="확대이미지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3373" y="1553974"/>
            <a:ext cx="5565601" cy="308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2"/>
          <p:cNvCxnSpPr/>
          <p:nvPr/>
        </p:nvCxnSpPr>
        <p:spPr>
          <a:xfrm rot="10800000" flipH="1">
            <a:off x="6376793" y="1474759"/>
            <a:ext cx="2519082" cy="403412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8" name="Google Shape;48;p2"/>
          <p:cNvGrpSpPr/>
          <p:nvPr/>
        </p:nvGrpSpPr>
        <p:grpSpPr>
          <a:xfrm>
            <a:off x="9504311" y="1727009"/>
            <a:ext cx="756834" cy="1122904"/>
            <a:chOff x="9475695" y="2731920"/>
            <a:chExt cx="756834" cy="1122904"/>
          </a:xfrm>
        </p:grpSpPr>
        <p:cxnSp>
          <p:nvCxnSpPr>
            <p:cNvPr id="49" name="Google Shape;49;p2"/>
            <p:cNvCxnSpPr/>
            <p:nvPr/>
          </p:nvCxnSpPr>
          <p:spPr>
            <a:xfrm>
              <a:off x="9529482" y="3272118"/>
              <a:ext cx="690283" cy="582706"/>
            </a:xfrm>
            <a:prstGeom prst="straightConnector1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10053235" y="2903407"/>
              <a:ext cx="179294" cy="925680"/>
            </a:xfrm>
            <a:prstGeom prst="straightConnector1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2"/>
            <p:cNvCxnSpPr/>
            <p:nvPr/>
          </p:nvCxnSpPr>
          <p:spPr>
            <a:xfrm rot="10800000" flipH="1">
              <a:off x="9529482" y="2929144"/>
              <a:ext cx="510989" cy="342974"/>
            </a:xfrm>
            <a:prstGeom prst="straightConnector1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" name="Google Shape;52;p2"/>
            <p:cNvSpPr/>
            <p:nvPr/>
          </p:nvSpPr>
          <p:spPr>
            <a:xfrm>
              <a:off x="9475695" y="2731920"/>
              <a:ext cx="322729" cy="342974"/>
            </a:xfrm>
            <a:prstGeom prst="rect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endParaRPr>
            </a:p>
          </p:txBody>
        </p:sp>
      </p:grpSp>
      <p:pic>
        <p:nvPicPr>
          <p:cNvPr id="53" name="Google Shape;53;p2"/>
          <p:cNvPicPr preferRelativeResize="0"/>
          <p:nvPr/>
        </p:nvPicPr>
        <p:blipFill rotWithShape="1">
          <a:blip r:embed="rId7">
            <a:alphaModFix/>
          </a:blip>
          <a:srcRect l="9891" t="43096" r="10057" b="29085"/>
          <a:stretch/>
        </p:blipFill>
        <p:spPr>
          <a:xfrm>
            <a:off x="6307084" y="4886202"/>
            <a:ext cx="5565602" cy="143522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/>
          <p:nvPr/>
        </p:nvSpPr>
        <p:spPr>
          <a:xfrm>
            <a:off x="6307084" y="5737458"/>
            <a:ext cx="5578635" cy="21413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11049565" y="6375533"/>
            <a:ext cx="15788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0" i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[단위 : 천명]</a:t>
            </a:r>
            <a:endParaRPr sz="105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" name="Google Shape;94;gacc5b17c1d_0_5">
            <a:extLst>
              <a:ext uri="{FF2B5EF4-FFF2-40B4-BE49-F238E27FC236}">
                <a16:creationId xmlns:a16="http://schemas.microsoft.com/office/drawing/2014/main" id="{13BCB789-3599-4ABB-A4F6-5CE04DFF033D}"/>
              </a:ext>
            </a:extLst>
          </p:cNvPr>
          <p:cNvSpPr/>
          <p:nvPr/>
        </p:nvSpPr>
        <p:spPr>
          <a:xfrm>
            <a:off x="11872686" y="536576"/>
            <a:ext cx="319200" cy="507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6" name="Google Shape;100;gacc5b17c1d_0_5">
            <a:extLst>
              <a:ext uri="{FF2B5EF4-FFF2-40B4-BE49-F238E27FC236}">
                <a16:creationId xmlns:a16="http://schemas.microsoft.com/office/drawing/2014/main" id="{59288033-785E-43C8-BDE9-C2DDBC51ABFB}"/>
              </a:ext>
            </a:extLst>
          </p:cNvPr>
          <p:cNvSpPr txBox="1"/>
          <p:nvPr/>
        </p:nvSpPr>
        <p:spPr>
          <a:xfrm>
            <a:off x="7348946" y="633354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배경</a:t>
            </a:r>
            <a:endParaRPr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Google Shape;101;gacc5b17c1d_0_5">
            <a:extLst>
              <a:ext uri="{FF2B5EF4-FFF2-40B4-BE49-F238E27FC236}">
                <a16:creationId xmlns:a16="http://schemas.microsoft.com/office/drawing/2014/main" id="{61BF2C1E-8C75-471E-BA83-7D4682992430}"/>
              </a:ext>
            </a:extLst>
          </p:cNvPr>
          <p:cNvSpPr txBox="1"/>
          <p:nvPr/>
        </p:nvSpPr>
        <p:spPr>
          <a:xfrm>
            <a:off x="8574998" y="636626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8" name="Google Shape;102;gacc5b17c1d_0_5">
            <a:extLst>
              <a:ext uri="{FF2B5EF4-FFF2-40B4-BE49-F238E27FC236}">
                <a16:creationId xmlns:a16="http://schemas.microsoft.com/office/drawing/2014/main" id="{F9B3B0F3-014A-4906-9778-4970788E4038}"/>
              </a:ext>
            </a:extLst>
          </p:cNvPr>
          <p:cNvSpPr txBox="1"/>
          <p:nvPr/>
        </p:nvSpPr>
        <p:spPr>
          <a:xfrm>
            <a:off x="7949832" y="647268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Google Shape;103;gacc5b17c1d_0_5">
            <a:extLst>
              <a:ext uri="{FF2B5EF4-FFF2-40B4-BE49-F238E27FC236}">
                <a16:creationId xmlns:a16="http://schemas.microsoft.com/office/drawing/2014/main" id="{23E82000-2512-4DCB-AC1D-EF53668EC6D8}"/>
              </a:ext>
            </a:extLst>
          </p:cNvPr>
          <p:cNvSpPr txBox="1"/>
          <p:nvPr/>
        </p:nvSpPr>
        <p:spPr>
          <a:xfrm>
            <a:off x="10953646" y="633123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Google Shape;104;gacc5b17c1d_0_5">
            <a:extLst>
              <a:ext uri="{FF2B5EF4-FFF2-40B4-BE49-F238E27FC236}">
                <a16:creationId xmlns:a16="http://schemas.microsoft.com/office/drawing/2014/main" id="{261E36EF-F74C-4710-8A76-CC00FEC6E7FF}"/>
              </a:ext>
            </a:extLst>
          </p:cNvPr>
          <p:cNvSpPr txBox="1"/>
          <p:nvPr/>
        </p:nvSpPr>
        <p:spPr>
          <a:xfrm>
            <a:off x="10082746" y="629535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제작과정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Google Shape;101;gacc5b17c1d_0_5">
            <a:extLst>
              <a:ext uri="{FF2B5EF4-FFF2-40B4-BE49-F238E27FC236}">
                <a16:creationId xmlns:a16="http://schemas.microsoft.com/office/drawing/2014/main" id="{75498C8C-904A-43D2-BE7E-3EE32254C846}"/>
              </a:ext>
            </a:extLst>
          </p:cNvPr>
          <p:cNvSpPr txBox="1"/>
          <p:nvPr/>
        </p:nvSpPr>
        <p:spPr>
          <a:xfrm>
            <a:off x="9328184" y="629535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경쟁력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" descr="시각장애인 위한 점역교정사가 기계직이라고? |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4753" y="2223018"/>
            <a:ext cx="4008714" cy="294254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 txBox="1"/>
          <p:nvPr/>
        </p:nvSpPr>
        <p:spPr>
          <a:xfrm>
            <a:off x="465891" y="2219453"/>
            <a:ext cx="8202608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     </a:t>
            </a:r>
            <a:r>
              <a:rPr lang="ko-KR" sz="20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시각장애인 분들의 실질적인 도움이 되는 점자 해독기 개발</a:t>
            </a:r>
            <a:endParaRPr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1. 점자해독의 어려움을 해소</a:t>
            </a:r>
            <a:endParaRPr sz="200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2. 값 비싼 점자 리더 장비 대체</a:t>
            </a:r>
            <a:endParaRPr sz="200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45720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i="0" u="none" strike="noStrike" cap="none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3. 손 쉬운 이용</a:t>
            </a:r>
            <a:endParaRPr sz="2000" i="0" u="none" strike="noStrike" cap="none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505770" y="865335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667254" y="865335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828738" y="865335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67" name="Google Shape;67;p3"/>
          <p:cNvSpPr txBox="1"/>
          <p:nvPr/>
        </p:nvSpPr>
        <p:spPr>
          <a:xfrm>
            <a:off x="815486" y="1577787"/>
            <a:ext cx="470847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프로젝트 목표</a:t>
            </a:r>
            <a:endParaRPr sz="3000"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" name="Google Shape;94;gacc5b17c1d_0_5">
            <a:extLst>
              <a:ext uri="{FF2B5EF4-FFF2-40B4-BE49-F238E27FC236}">
                <a16:creationId xmlns:a16="http://schemas.microsoft.com/office/drawing/2014/main" id="{057B50DC-6E0E-4E51-A0E2-CC25160735ED}"/>
              </a:ext>
            </a:extLst>
          </p:cNvPr>
          <p:cNvSpPr/>
          <p:nvPr/>
        </p:nvSpPr>
        <p:spPr>
          <a:xfrm>
            <a:off x="11872686" y="536576"/>
            <a:ext cx="319200" cy="507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5" name="Google Shape;100;gacc5b17c1d_0_5">
            <a:extLst>
              <a:ext uri="{FF2B5EF4-FFF2-40B4-BE49-F238E27FC236}">
                <a16:creationId xmlns:a16="http://schemas.microsoft.com/office/drawing/2014/main" id="{8A904CF9-41DF-45F8-A6F2-17A871E7F96B}"/>
              </a:ext>
            </a:extLst>
          </p:cNvPr>
          <p:cNvSpPr txBox="1"/>
          <p:nvPr/>
        </p:nvSpPr>
        <p:spPr>
          <a:xfrm>
            <a:off x="7348946" y="633354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배경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Google Shape;101;gacc5b17c1d_0_5">
            <a:extLst>
              <a:ext uri="{FF2B5EF4-FFF2-40B4-BE49-F238E27FC236}">
                <a16:creationId xmlns:a16="http://schemas.microsoft.com/office/drawing/2014/main" id="{B56E2BA1-3340-4DE0-B30D-234FCCB6A387}"/>
              </a:ext>
            </a:extLst>
          </p:cNvPr>
          <p:cNvSpPr txBox="1"/>
          <p:nvPr/>
        </p:nvSpPr>
        <p:spPr>
          <a:xfrm>
            <a:off x="8574998" y="636626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" name="Google Shape;102;gacc5b17c1d_0_5">
            <a:extLst>
              <a:ext uri="{FF2B5EF4-FFF2-40B4-BE49-F238E27FC236}">
                <a16:creationId xmlns:a16="http://schemas.microsoft.com/office/drawing/2014/main" id="{F471770D-5F34-487E-97A8-B3DE14380B9B}"/>
              </a:ext>
            </a:extLst>
          </p:cNvPr>
          <p:cNvSpPr txBox="1"/>
          <p:nvPr/>
        </p:nvSpPr>
        <p:spPr>
          <a:xfrm>
            <a:off x="7949832" y="647268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</a:t>
            </a:r>
            <a:endParaRPr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03;gacc5b17c1d_0_5">
            <a:extLst>
              <a:ext uri="{FF2B5EF4-FFF2-40B4-BE49-F238E27FC236}">
                <a16:creationId xmlns:a16="http://schemas.microsoft.com/office/drawing/2014/main" id="{DAF1F12C-D7F1-4B42-808F-BED5820FF410}"/>
              </a:ext>
            </a:extLst>
          </p:cNvPr>
          <p:cNvSpPr txBox="1"/>
          <p:nvPr/>
        </p:nvSpPr>
        <p:spPr>
          <a:xfrm>
            <a:off x="10953646" y="633123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104;gacc5b17c1d_0_5">
            <a:extLst>
              <a:ext uri="{FF2B5EF4-FFF2-40B4-BE49-F238E27FC236}">
                <a16:creationId xmlns:a16="http://schemas.microsoft.com/office/drawing/2014/main" id="{5943E0E9-F62E-4D2F-9EB0-11CD4B33C057}"/>
              </a:ext>
            </a:extLst>
          </p:cNvPr>
          <p:cNvSpPr txBox="1"/>
          <p:nvPr/>
        </p:nvSpPr>
        <p:spPr>
          <a:xfrm>
            <a:off x="10082746" y="629535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제작과정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oogle Shape;101;gacc5b17c1d_0_5">
            <a:extLst>
              <a:ext uri="{FF2B5EF4-FFF2-40B4-BE49-F238E27FC236}">
                <a16:creationId xmlns:a16="http://schemas.microsoft.com/office/drawing/2014/main" id="{43CE23F5-032F-4768-A7D1-D3E0ED5E5271}"/>
              </a:ext>
            </a:extLst>
          </p:cNvPr>
          <p:cNvSpPr txBox="1"/>
          <p:nvPr/>
        </p:nvSpPr>
        <p:spPr>
          <a:xfrm>
            <a:off x="9328184" y="629535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경쟁력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>
            <a:off x="505770" y="865335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667254" y="865335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828738" y="865335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667254" y="1577787"/>
            <a:ext cx="47084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초기 기획안에서의  </a:t>
            </a:r>
            <a:r>
              <a:rPr lang="ko-KR" sz="3000" b="1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667254" y="2374972"/>
            <a:ext cx="10518386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/>
            </a:pPr>
            <a:r>
              <a:rPr lang="ko-KR" sz="20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도장 형식의 외관은 사용자가 점자의 위치를 찾기에 어려움이 있을 것이라고 생각하여</a:t>
            </a:r>
            <a:br>
              <a:rPr lang="ko-KR" sz="20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</a:br>
            <a:r>
              <a:rPr lang="ko-KR" sz="20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손가락에 센서를 부착해 찍는 형식으로 변경</a:t>
            </a:r>
            <a:endParaRPr lang="en-US" altLang="ko-KR" sz="20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/>
            </a:pPr>
            <a:endParaRPr sz="20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/>
            </a:pPr>
            <a:r>
              <a:rPr lang="ko-KR" sz="20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사용자 편의성을 위해 손목시계에서 착안하여 손목에 착용하는 형태로 외관 변경</a:t>
            </a:r>
            <a:endParaRPr lang="en-US" altLang="ko-KR" sz="20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/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/>
            </a:pPr>
            <a:r>
              <a:rPr lang="ko-KR" sz="20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스피커 모듈은 음성 전달에 어려움이 있고 음질도 좋지 않아</a:t>
            </a:r>
            <a:br>
              <a:rPr lang="ko-KR" sz="20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</a:br>
            <a:r>
              <a:rPr lang="ko-KR" sz="20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스마트폰을 이용하여 음성을 송출하도록 변경</a:t>
            </a:r>
            <a:endParaRPr sz="20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" name="Google Shape;94;gacc5b17c1d_0_5">
            <a:extLst>
              <a:ext uri="{FF2B5EF4-FFF2-40B4-BE49-F238E27FC236}">
                <a16:creationId xmlns:a16="http://schemas.microsoft.com/office/drawing/2014/main" id="{A5254005-F8CD-4891-99F9-E03598AC762B}"/>
              </a:ext>
            </a:extLst>
          </p:cNvPr>
          <p:cNvSpPr/>
          <p:nvPr/>
        </p:nvSpPr>
        <p:spPr>
          <a:xfrm>
            <a:off x="11872686" y="536576"/>
            <a:ext cx="319200" cy="507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" name="Google Shape;100;gacc5b17c1d_0_5">
            <a:extLst>
              <a:ext uri="{FF2B5EF4-FFF2-40B4-BE49-F238E27FC236}">
                <a16:creationId xmlns:a16="http://schemas.microsoft.com/office/drawing/2014/main" id="{F2F52987-D623-4A1A-A8EE-29D6DB78A6AB}"/>
              </a:ext>
            </a:extLst>
          </p:cNvPr>
          <p:cNvSpPr txBox="1"/>
          <p:nvPr/>
        </p:nvSpPr>
        <p:spPr>
          <a:xfrm>
            <a:off x="7348946" y="633354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배경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Google Shape;101;gacc5b17c1d_0_5">
            <a:extLst>
              <a:ext uri="{FF2B5EF4-FFF2-40B4-BE49-F238E27FC236}">
                <a16:creationId xmlns:a16="http://schemas.microsoft.com/office/drawing/2014/main" id="{1AFAAA23-09B7-43AF-8CC5-B722B5B205A5}"/>
              </a:ext>
            </a:extLst>
          </p:cNvPr>
          <p:cNvSpPr txBox="1"/>
          <p:nvPr/>
        </p:nvSpPr>
        <p:spPr>
          <a:xfrm>
            <a:off x="8574998" y="636626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102;gacc5b17c1d_0_5">
            <a:extLst>
              <a:ext uri="{FF2B5EF4-FFF2-40B4-BE49-F238E27FC236}">
                <a16:creationId xmlns:a16="http://schemas.microsoft.com/office/drawing/2014/main" id="{754511C7-5432-456B-B946-B5F3E5A922CD}"/>
              </a:ext>
            </a:extLst>
          </p:cNvPr>
          <p:cNvSpPr txBox="1"/>
          <p:nvPr/>
        </p:nvSpPr>
        <p:spPr>
          <a:xfrm>
            <a:off x="7949832" y="647268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Google Shape;103;gacc5b17c1d_0_5">
            <a:extLst>
              <a:ext uri="{FF2B5EF4-FFF2-40B4-BE49-F238E27FC236}">
                <a16:creationId xmlns:a16="http://schemas.microsoft.com/office/drawing/2014/main" id="{CFBD3C75-A59B-4B4F-A3B4-A1E7012420C1}"/>
              </a:ext>
            </a:extLst>
          </p:cNvPr>
          <p:cNvSpPr txBox="1"/>
          <p:nvPr/>
        </p:nvSpPr>
        <p:spPr>
          <a:xfrm>
            <a:off x="10953646" y="633123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04;gacc5b17c1d_0_5">
            <a:extLst>
              <a:ext uri="{FF2B5EF4-FFF2-40B4-BE49-F238E27FC236}">
                <a16:creationId xmlns:a16="http://schemas.microsoft.com/office/drawing/2014/main" id="{1F145B30-64FC-414D-BF98-12AE45730D73}"/>
              </a:ext>
            </a:extLst>
          </p:cNvPr>
          <p:cNvSpPr txBox="1"/>
          <p:nvPr/>
        </p:nvSpPr>
        <p:spPr>
          <a:xfrm>
            <a:off x="10082746" y="629535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제작과정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101;gacc5b17c1d_0_5">
            <a:extLst>
              <a:ext uri="{FF2B5EF4-FFF2-40B4-BE49-F238E27FC236}">
                <a16:creationId xmlns:a16="http://schemas.microsoft.com/office/drawing/2014/main" id="{FD06D8B7-11FA-4725-8B50-E6B78D4D36B4}"/>
              </a:ext>
            </a:extLst>
          </p:cNvPr>
          <p:cNvSpPr txBox="1"/>
          <p:nvPr/>
        </p:nvSpPr>
        <p:spPr>
          <a:xfrm>
            <a:off x="9328184" y="629535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경쟁력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cc5b17c1d_0_5"/>
          <p:cNvSpPr/>
          <p:nvPr/>
        </p:nvSpPr>
        <p:spPr>
          <a:xfrm>
            <a:off x="505770" y="865335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6" name="Google Shape;96;gacc5b17c1d_0_5"/>
          <p:cNvSpPr/>
          <p:nvPr/>
        </p:nvSpPr>
        <p:spPr>
          <a:xfrm>
            <a:off x="667254" y="865335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7" name="Google Shape;97;gacc5b17c1d_0_5"/>
          <p:cNvSpPr/>
          <p:nvPr/>
        </p:nvSpPr>
        <p:spPr>
          <a:xfrm>
            <a:off x="828738" y="865335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8" name="Google Shape;98;gacc5b17c1d_0_5"/>
          <p:cNvSpPr txBox="1"/>
          <p:nvPr/>
        </p:nvSpPr>
        <p:spPr>
          <a:xfrm>
            <a:off x="667250" y="1591818"/>
            <a:ext cx="470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LCK 점자리더기의 경쟁력</a:t>
            </a: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9" name="Google Shape;99;gacc5b17c1d_0_5"/>
          <p:cNvSpPr/>
          <p:nvPr/>
        </p:nvSpPr>
        <p:spPr>
          <a:xfrm>
            <a:off x="667250" y="2282603"/>
            <a:ext cx="10518300" cy="97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AutoNum type="arabicPeriod"/>
            </a:pPr>
            <a:r>
              <a:rPr lang="ko-KR" sz="18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기업의 </a:t>
            </a:r>
            <a:r>
              <a:rPr lang="ko-KR" sz="1800" dirty="0" err="1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CSR을</a:t>
            </a:r>
            <a:r>
              <a:rPr lang="ko-KR" sz="18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투자 또는 정부 지원을 받고 기기 값을 최소화</a:t>
            </a:r>
            <a:br>
              <a:rPr lang="ko-KR" sz="18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</a:br>
            <a:r>
              <a:rPr lang="ko-KR" sz="8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</a:t>
            </a:r>
            <a:endParaRPr sz="18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/>
            </a:pPr>
            <a:r>
              <a:rPr lang="ko-KR" sz="18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단가의 가격이 시중제품에 비해 저렴하여 가격경쟁력 상승</a:t>
            </a:r>
            <a:endParaRPr sz="18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graphicFrame>
        <p:nvGraphicFramePr>
          <p:cNvPr id="105" name="Google Shape;105;gacc5b17c1d_0_5"/>
          <p:cNvGraphicFramePr/>
          <p:nvPr>
            <p:extLst>
              <p:ext uri="{D42A27DB-BD31-4B8C-83A1-F6EECF244321}">
                <p14:modId xmlns:p14="http://schemas.microsoft.com/office/powerpoint/2010/main" val="678987736"/>
              </p:ext>
            </p:extLst>
          </p:nvPr>
        </p:nvGraphicFramePr>
        <p:xfrm>
          <a:off x="952500" y="3485628"/>
          <a:ext cx="10287000" cy="3169680"/>
        </p:xfrm>
        <a:graphic>
          <a:graphicData uri="http://schemas.openxmlformats.org/drawingml/2006/table">
            <a:tbl>
              <a:tblPr>
                <a:noFill/>
                <a:tableStyleId>{AB910568-3559-4CBB-9AAA-B50E53F527E7}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재료명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단가(원)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수량(개)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계(원)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점퍼 케이블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950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저항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27.5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빵판</a:t>
                      </a: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(소)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빵판</a:t>
                      </a: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(중)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1,100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1,100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FSR 감압센서(0.4mm)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8,580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51,480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ESP32-WROOM32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11,000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11,000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45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총계</a:t>
                      </a:r>
                      <a:endParaRPr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65,685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Google Shape;94;gacc5b17c1d_0_5">
            <a:extLst>
              <a:ext uri="{FF2B5EF4-FFF2-40B4-BE49-F238E27FC236}">
                <a16:creationId xmlns:a16="http://schemas.microsoft.com/office/drawing/2014/main" id="{E362B838-619A-4AFD-BDD3-904C70C88BBA}"/>
              </a:ext>
            </a:extLst>
          </p:cNvPr>
          <p:cNvSpPr/>
          <p:nvPr/>
        </p:nvSpPr>
        <p:spPr>
          <a:xfrm>
            <a:off x="11872686" y="536576"/>
            <a:ext cx="319200" cy="507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5" name="Google Shape;100;gacc5b17c1d_0_5">
            <a:extLst>
              <a:ext uri="{FF2B5EF4-FFF2-40B4-BE49-F238E27FC236}">
                <a16:creationId xmlns:a16="http://schemas.microsoft.com/office/drawing/2014/main" id="{13C9A334-1E92-471E-821B-45158273223B}"/>
              </a:ext>
            </a:extLst>
          </p:cNvPr>
          <p:cNvSpPr txBox="1"/>
          <p:nvPr/>
        </p:nvSpPr>
        <p:spPr>
          <a:xfrm>
            <a:off x="7348946" y="633354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배경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Google Shape;101;gacc5b17c1d_0_5">
            <a:extLst>
              <a:ext uri="{FF2B5EF4-FFF2-40B4-BE49-F238E27FC236}">
                <a16:creationId xmlns:a16="http://schemas.microsoft.com/office/drawing/2014/main" id="{03391A7E-B1A0-44EB-A651-95E66099E28D}"/>
              </a:ext>
            </a:extLst>
          </p:cNvPr>
          <p:cNvSpPr txBox="1"/>
          <p:nvPr/>
        </p:nvSpPr>
        <p:spPr>
          <a:xfrm>
            <a:off x="8574998" y="636626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7" name="Google Shape;102;gacc5b17c1d_0_5">
            <a:extLst>
              <a:ext uri="{FF2B5EF4-FFF2-40B4-BE49-F238E27FC236}">
                <a16:creationId xmlns:a16="http://schemas.microsoft.com/office/drawing/2014/main" id="{E2AC1C9E-D94E-499F-9030-3305B1A70FB8}"/>
              </a:ext>
            </a:extLst>
          </p:cNvPr>
          <p:cNvSpPr txBox="1"/>
          <p:nvPr/>
        </p:nvSpPr>
        <p:spPr>
          <a:xfrm>
            <a:off x="7949832" y="647268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Google Shape;103;gacc5b17c1d_0_5">
            <a:extLst>
              <a:ext uri="{FF2B5EF4-FFF2-40B4-BE49-F238E27FC236}">
                <a16:creationId xmlns:a16="http://schemas.microsoft.com/office/drawing/2014/main" id="{BF81A40A-4699-4670-801F-2A0543B9B6FB}"/>
              </a:ext>
            </a:extLst>
          </p:cNvPr>
          <p:cNvSpPr txBox="1"/>
          <p:nvPr/>
        </p:nvSpPr>
        <p:spPr>
          <a:xfrm>
            <a:off x="10953646" y="633123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Google Shape;104;gacc5b17c1d_0_5">
            <a:extLst>
              <a:ext uri="{FF2B5EF4-FFF2-40B4-BE49-F238E27FC236}">
                <a16:creationId xmlns:a16="http://schemas.microsoft.com/office/drawing/2014/main" id="{393E0BA0-46C6-4795-AA55-1B9DB9598623}"/>
              </a:ext>
            </a:extLst>
          </p:cNvPr>
          <p:cNvSpPr txBox="1"/>
          <p:nvPr/>
        </p:nvSpPr>
        <p:spPr>
          <a:xfrm>
            <a:off x="10082746" y="629535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제작과정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Google Shape;101;gacc5b17c1d_0_5">
            <a:extLst>
              <a:ext uri="{FF2B5EF4-FFF2-40B4-BE49-F238E27FC236}">
                <a16:creationId xmlns:a16="http://schemas.microsoft.com/office/drawing/2014/main" id="{DB1E4254-E036-43E2-B262-620CCE260715}"/>
              </a:ext>
            </a:extLst>
          </p:cNvPr>
          <p:cNvSpPr txBox="1"/>
          <p:nvPr/>
        </p:nvSpPr>
        <p:spPr>
          <a:xfrm>
            <a:off x="9328184" y="629535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경쟁력</a:t>
            </a:r>
            <a:endParaRPr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505770" y="865335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67254" y="865335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828738" y="865335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815486" y="1577787"/>
            <a:ext cx="47084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점자 해석 도장 제작과정</a:t>
            </a: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667254" y="2333739"/>
            <a:ext cx="12834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[회로도]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771" y="2856500"/>
            <a:ext cx="5293829" cy="362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5754" y="2856500"/>
            <a:ext cx="5329830" cy="362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6415604" y="2333739"/>
            <a:ext cx="12834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[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회로연결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]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94;gacc5b17c1d_0_5">
            <a:extLst>
              <a:ext uri="{FF2B5EF4-FFF2-40B4-BE49-F238E27FC236}">
                <a16:creationId xmlns:a16="http://schemas.microsoft.com/office/drawing/2014/main" id="{3F7F7146-B0BD-4F2B-A74A-8AA3BE08DEFF}"/>
              </a:ext>
            </a:extLst>
          </p:cNvPr>
          <p:cNvSpPr/>
          <p:nvPr/>
        </p:nvSpPr>
        <p:spPr>
          <a:xfrm>
            <a:off x="11872686" y="536576"/>
            <a:ext cx="319200" cy="507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" name="Google Shape;100;gacc5b17c1d_0_5">
            <a:extLst>
              <a:ext uri="{FF2B5EF4-FFF2-40B4-BE49-F238E27FC236}">
                <a16:creationId xmlns:a16="http://schemas.microsoft.com/office/drawing/2014/main" id="{78970605-A97E-4A18-906B-66ACB18BDD1B}"/>
              </a:ext>
            </a:extLst>
          </p:cNvPr>
          <p:cNvSpPr txBox="1"/>
          <p:nvPr/>
        </p:nvSpPr>
        <p:spPr>
          <a:xfrm>
            <a:off x="7348946" y="633354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배경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01;gacc5b17c1d_0_5">
            <a:extLst>
              <a:ext uri="{FF2B5EF4-FFF2-40B4-BE49-F238E27FC236}">
                <a16:creationId xmlns:a16="http://schemas.microsoft.com/office/drawing/2014/main" id="{A3AF2685-F6DE-4B8A-8715-705D24496463}"/>
              </a:ext>
            </a:extLst>
          </p:cNvPr>
          <p:cNvSpPr txBox="1"/>
          <p:nvPr/>
        </p:nvSpPr>
        <p:spPr>
          <a:xfrm>
            <a:off x="8574998" y="636626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Google Shape;102;gacc5b17c1d_0_5">
            <a:extLst>
              <a:ext uri="{FF2B5EF4-FFF2-40B4-BE49-F238E27FC236}">
                <a16:creationId xmlns:a16="http://schemas.microsoft.com/office/drawing/2014/main" id="{B43B12E6-33CE-46F0-9DD3-44BE09E6AF58}"/>
              </a:ext>
            </a:extLst>
          </p:cNvPr>
          <p:cNvSpPr txBox="1"/>
          <p:nvPr/>
        </p:nvSpPr>
        <p:spPr>
          <a:xfrm>
            <a:off x="7949832" y="647268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oogle Shape;103;gacc5b17c1d_0_5">
            <a:extLst>
              <a:ext uri="{FF2B5EF4-FFF2-40B4-BE49-F238E27FC236}">
                <a16:creationId xmlns:a16="http://schemas.microsoft.com/office/drawing/2014/main" id="{70DFE6BA-5BAA-4848-9452-AC40E1B1B3D7}"/>
              </a:ext>
            </a:extLst>
          </p:cNvPr>
          <p:cNvSpPr txBox="1"/>
          <p:nvPr/>
        </p:nvSpPr>
        <p:spPr>
          <a:xfrm>
            <a:off x="10953646" y="633123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Google Shape;104;gacc5b17c1d_0_5">
            <a:extLst>
              <a:ext uri="{FF2B5EF4-FFF2-40B4-BE49-F238E27FC236}">
                <a16:creationId xmlns:a16="http://schemas.microsoft.com/office/drawing/2014/main" id="{D26AEFB7-1A84-45A9-BEA6-C0EC1A6E1DEF}"/>
              </a:ext>
            </a:extLst>
          </p:cNvPr>
          <p:cNvSpPr txBox="1"/>
          <p:nvPr/>
        </p:nvSpPr>
        <p:spPr>
          <a:xfrm>
            <a:off x="10082746" y="629535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제작과정</a:t>
            </a:r>
            <a:endParaRPr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101;gacc5b17c1d_0_5">
            <a:extLst>
              <a:ext uri="{FF2B5EF4-FFF2-40B4-BE49-F238E27FC236}">
                <a16:creationId xmlns:a16="http://schemas.microsoft.com/office/drawing/2014/main" id="{AE630E99-0728-492B-A9FC-D3158AE4C13D}"/>
              </a:ext>
            </a:extLst>
          </p:cNvPr>
          <p:cNvSpPr txBox="1"/>
          <p:nvPr/>
        </p:nvSpPr>
        <p:spPr>
          <a:xfrm>
            <a:off x="9328184" y="629535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경쟁력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7" descr="사람, 컴퓨터, 테이블, 노트북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9475" y="2850875"/>
            <a:ext cx="5300076" cy="363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/>
          <p:nvPr/>
        </p:nvSpPr>
        <p:spPr>
          <a:xfrm>
            <a:off x="505770" y="865335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667254" y="865335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828738" y="865335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815486" y="1577787"/>
            <a:ext cx="47084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점자 해석 도장 제작과정</a:t>
            </a: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407123" y="2021475"/>
            <a:ext cx="3630027" cy="53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"/>
          <p:cNvSpPr txBox="1"/>
          <p:nvPr/>
        </p:nvSpPr>
        <p:spPr>
          <a:xfrm>
            <a:off x="667250" y="2333750"/>
            <a:ext cx="13758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[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 연결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]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6415600" y="2333750"/>
            <a:ext cx="46191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[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기기에 </a:t>
            </a:r>
            <a:r>
              <a:rPr lang="ko-KR" sz="18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sensing프로그램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업로드 및 테스트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]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" name="Google Shape;94;gacc5b17c1d_0_5">
            <a:extLst>
              <a:ext uri="{FF2B5EF4-FFF2-40B4-BE49-F238E27FC236}">
                <a16:creationId xmlns:a16="http://schemas.microsoft.com/office/drawing/2014/main" id="{98E803D1-C5C2-4294-A2F1-DF5EBAB5882D}"/>
              </a:ext>
            </a:extLst>
          </p:cNvPr>
          <p:cNvSpPr/>
          <p:nvPr/>
        </p:nvSpPr>
        <p:spPr>
          <a:xfrm>
            <a:off x="11872686" y="536576"/>
            <a:ext cx="319200" cy="507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" name="Google Shape;100;gacc5b17c1d_0_5">
            <a:extLst>
              <a:ext uri="{FF2B5EF4-FFF2-40B4-BE49-F238E27FC236}">
                <a16:creationId xmlns:a16="http://schemas.microsoft.com/office/drawing/2014/main" id="{1319DE39-A8F6-44AA-BB7D-2E70CD1EFD96}"/>
              </a:ext>
            </a:extLst>
          </p:cNvPr>
          <p:cNvSpPr txBox="1"/>
          <p:nvPr/>
        </p:nvSpPr>
        <p:spPr>
          <a:xfrm>
            <a:off x="7348946" y="633354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배경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Google Shape;101;gacc5b17c1d_0_5">
            <a:extLst>
              <a:ext uri="{FF2B5EF4-FFF2-40B4-BE49-F238E27FC236}">
                <a16:creationId xmlns:a16="http://schemas.microsoft.com/office/drawing/2014/main" id="{3EEDF086-F90E-4CE0-9437-02E0760EF6BC}"/>
              </a:ext>
            </a:extLst>
          </p:cNvPr>
          <p:cNvSpPr txBox="1"/>
          <p:nvPr/>
        </p:nvSpPr>
        <p:spPr>
          <a:xfrm>
            <a:off x="8574998" y="636626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Google Shape;102;gacc5b17c1d_0_5">
            <a:extLst>
              <a:ext uri="{FF2B5EF4-FFF2-40B4-BE49-F238E27FC236}">
                <a16:creationId xmlns:a16="http://schemas.microsoft.com/office/drawing/2014/main" id="{95632C66-7AD6-4FE3-AB89-4A60A399E22D}"/>
              </a:ext>
            </a:extLst>
          </p:cNvPr>
          <p:cNvSpPr txBox="1"/>
          <p:nvPr/>
        </p:nvSpPr>
        <p:spPr>
          <a:xfrm>
            <a:off x="7949832" y="647268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oogle Shape;103;gacc5b17c1d_0_5">
            <a:extLst>
              <a:ext uri="{FF2B5EF4-FFF2-40B4-BE49-F238E27FC236}">
                <a16:creationId xmlns:a16="http://schemas.microsoft.com/office/drawing/2014/main" id="{A7BE8787-B860-4669-A8DB-349C0D64F59F}"/>
              </a:ext>
            </a:extLst>
          </p:cNvPr>
          <p:cNvSpPr txBox="1"/>
          <p:nvPr/>
        </p:nvSpPr>
        <p:spPr>
          <a:xfrm>
            <a:off x="10953646" y="633123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Google Shape;104;gacc5b17c1d_0_5">
            <a:extLst>
              <a:ext uri="{FF2B5EF4-FFF2-40B4-BE49-F238E27FC236}">
                <a16:creationId xmlns:a16="http://schemas.microsoft.com/office/drawing/2014/main" id="{83DBEEFB-8D90-4BC1-B862-048E56474AAD}"/>
              </a:ext>
            </a:extLst>
          </p:cNvPr>
          <p:cNvSpPr txBox="1"/>
          <p:nvPr/>
        </p:nvSpPr>
        <p:spPr>
          <a:xfrm>
            <a:off x="10082746" y="629535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제작과정</a:t>
            </a:r>
            <a:endParaRPr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101;gacc5b17c1d_0_5">
            <a:extLst>
              <a:ext uri="{FF2B5EF4-FFF2-40B4-BE49-F238E27FC236}">
                <a16:creationId xmlns:a16="http://schemas.microsoft.com/office/drawing/2014/main" id="{A21E6347-980E-4513-82E0-31C603E93B27}"/>
              </a:ext>
            </a:extLst>
          </p:cNvPr>
          <p:cNvSpPr txBox="1"/>
          <p:nvPr/>
        </p:nvSpPr>
        <p:spPr>
          <a:xfrm>
            <a:off x="9328184" y="629535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경쟁력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/>
          <p:nvPr/>
        </p:nvSpPr>
        <p:spPr>
          <a:xfrm>
            <a:off x="505770" y="865335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667254" y="865335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52" name="Google Shape;152;p11"/>
          <p:cNvSpPr/>
          <p:nvPr/>
        </p:nvSpPr>
        <p:spPr>
          <a:xfrm>
            <a:off x="828738" y="865335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815486" y="1577787"/>
            <a:ext cx="47084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점자 해석 도장 제작과정</a:t>
            </a: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 r="18926"/>
          <a:stretch/>
        </p:blipFill>
        <p:spPr>
          <a:xfrm>
            <a:off x="4529150" y="2856500"/>
            <a:ext cx="3813176" cy="36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4">
            <a:alphaModFix/>
          </a:blip>
          <a:srcRect t="17776" b="26550"/>
          <a:stretch/>
        </p:blipFill>
        <p:spPr>
          <a:xfrm>
            <a:off x="558800" y="2856500"/>
            <a:ext cx="3813175" cy="363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 txBox="1"/>
          <p:nvPr/>
        </p:nvSpPr>
        <p:spPr>
          <a:xfrm>
            <a:off x="667250" y="2333750"/>
            <a:ext cx="25617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[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기기의 센서 값 정보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]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62" name="Google Shape;162;p11" descr="컴퓨터, 테이블, 책상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9624" y="2856500"/>
            <a:ext cx="3644326" cy="363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 txBox="1"/>
          <p:nvPr/>
        </p:nvSpPr>
        <p:spPr>
          <a:xfrm>
            <a:off x="4467850" y="2333750"/>
            <a:ext cx="3813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[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Google </a:t>
            </a:r>
            <a:r>
              <a:rPr lang="ko-KR" sz="18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realtime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DB로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전송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]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8429625" y="2333750"/>
            <a:ext cx="31146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[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기기와 연동되는 APP 개발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]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Google Shape;94;gacc5b17c1d_0_5">
            <a:extLst>
              <a:ext uri="{FF2B5EF4-FFF2-40B4-BE49-F238E27FC236}">
                <a16:creationId xmlns:a16="http://schemas.microsoft.com/office/drawing/2014/main" id="{1638C75F-D4C5-487C-B706-39A01A18BC5F}"/>
              </a:ext>
            </a:extLst>
          </p:cNvPr>
          <p:cNvSpPr/>
          <p:nvPr/>
        </p:nvSpPr>
        <p:spPr>
          <a:xfrm>
            <a:off x="11872686" y="536576"/>
            <a:ext cx="319200" cy="507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9" name="Google Shape;100;gacc5b17c1d_0_5">
            <a:extLst>
              <a:ext uri="{FF2B5EF4-FFF2-40B4-BE49-F238E27FC236}">
                <a16:creationId xmlns:a16="http://schemas.microsoft.com/office/drawing/2014/main" id="{9F6C52E7-8DF3-4A2D-A9C5-F7DEC54CB399}"/>
              </a:ext>
            </a:extLst>
          </p:cNvPr>
          <p:cNvSpPr txBox="1"/>
          <p:nvPr/>
        </p:nvSpPr>
        <p:spPr>
          <a:xfrm>
            <a:off x="7348946" y="633354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배경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oogle Shape;101;gacc5b17c1d_0_5">
            <a:extLst>
              <a:ext uri="{FF2B5EF4-FFF2-40B4-BE49-F238E27FC236}">
                <a16:creationId xmlns:a16="http://schemas.microsoft.com/office/drawing/2014/main" id="{680A9F2D-CDC0-47AE-9E8D-094858CBFB60}"/>
              </a:ext>
            </a:extLst>
          </p:cNvPr>
          <p:cNvSpPr txBox="1"/>
          <p:nvPr/>
        </p:nvSpPr>
        <p:spPr>
          <a:xfrm>
            <a:off x="8574998" y="636626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1" name="Google Shape;102;gacc5b17c1d_0_5">
            <a:extLst>
              <a:ext uri="{FF2B5EF4-FFF2-40B4-BE49-F238E27FC236}">
                <a16:creationId xmlns:a16="http://schemas.microsoft.com/office/drawing/2014/main" id="{16125D37-4EC1-41C4-9B8E-AF7A2830DE7D}"/>
              </a:ext>
            </a:extLst>
          </p:cNvPr>
          <p:cNvSpPr txBox="1"/>
          <p:nvPr/>
        </p:nvSpPr>
        <p:spPr>
          <a:xfrm>
            <a:off x="7949832" y="647268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103;gacc5b17c1d_0_5">
            <a:extLst>
              <a:ext uri="{FF2B5EF4-FFF2-40B4-BE49-F238E27FC236}">
                <a16:creationId xmlns:a16="http://schemas.microsoft.com/office/drawing/2014/main" id="{3D2730C0-1511-4ADA-A709-81565BF6AB20}"/>
              </a:ext>
            </a:extLst>
          </p:cNvPr>
          <p:cNvSpPr txBox="1"/>
          <p:nvPr/>
        </p:nvSpPr>
        <p:spPr>
          <a:xfrm>
            <a:off x="10953646" y="633123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Google Shape;104;gacc5b17c1d_0_5">
            <a:extLst>
              <a:ext uri="{FF2B5EF4-FFF2-40B4-BE49-F238E27FC236}">
                <a16:creationId xmlns:a16="http://schemas.microsoft.com/office/drawing/2014/main" id="{98A87741-F71F-4F38-B0AE-DF7F7526652D}"/>
              </a:ext>
            </a:extLst>
          </p:cNvPr>
          <p:cNvSpPr txBox="1"/>
          <p:nvPr/>
        </p:nvSpPr>
        <p:spPr>
          <a:xfrm>
            <a:off x="10082746" y="629535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제작과정</a:t>
            </a:r>
            <a:endParaRPr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Google Shape;101;gacc5b17c1d_0_5">
            <a:extLst>
              <a:ext uri="{FF2B5EF4-FFF2-40B4-BE49-F238E27FC236}">
                <a16:creationId xmlns:a16="http://schemas.microsoft.com/office/drawing/2014/main" id="{2359E888-53AF-4001-8A6E-DA16FE6943F7}"/>
              </a:ext>
            </a:extLst>
          </p:cNvPr>
          <p:cNvSpPr txBox="1"/>
          <p:nvPr/>
        </p:nvSpPr>
        <p:spPr>
          <a:xfrm>
            <a:off x="9328184" y="629535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경쟁력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/>
          <p:nvPr/>
        </p:nvSpPr>
        <p:spPr>
          <a:xfrm>
            <a:off x="505770" y="865335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2" name="Google Shape;172;p12"/>
          <p:cNvSpPr/>
          <p:nvPr/>
        </p:nvSpPr>
        <p:spPr>
          <a:xfrm>
            <a:off x="667254" y="865335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3" name="Google Shape;173;p12"/>
          <p:cNvSpPr/>
          <p:nvPr/>
        </p:nvSpPr>
        <p:spPr>
          <a:xfrm>
            <a:off x="828738" y="865335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74" name="Google Shape;174;p12"/>
          <p:cNvSpPr txBox="1"/>
          <p:nvPr/>
        </p:nvSpPr>
        <p:spPr>
          <a:xfrm>
            <a:off x="815486" y="1577787"/>
            <a:ext cx="470847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점자 해석 도장 제작과정</a:t>
            </a:r>
            <a:endParaRPr sz="1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pic>
        <p:nvPicPr>
          <p:cNvPr id="180" name="Google Shape;180;p12" descr="사람, 테이블, 실내, 앉아있는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54" y="2921465"/>
            <a:ext cx="3156674" cy="303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2072" y="2921465"/>
            <a:ext cx="3156674" cy="303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5">
            <a:alphaModFix/>
          </a:blip>
          <a:srcRect r="18923"/>
          <a:stretch/>
        </p:blipFill>
        <p:spPr>
          <a:xfrm>
            <a:off x="4454071" y="2921465"/>
            <a:ext cx="3156674" cy="303271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/>
          <p:nvPr/>
        </p:nvSpPr>
        <p:spPr>
          <a:xfrm>
            <a:off x="3900740" y="4398667"/>
            <a:ext cx="512519" cy="32754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5" name="Google Shape;185;p12"/>
          <p:cNvSpPr txBox="1"/>
          <p:nvPr/>
        </p:nvSpPr>
        <p:spPr>
          <a:xfrm>
            <a:off x="667254" y="2290075"/>
            <a:ext cx="35046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[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LCK 점자 리더기 </a:t>
            </a:r>
            <a:r>
              <a:rPr lang="ko-KR" sz="18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process</a:t>
            </a:r>
            <a:r>
              <a:rPr lang="ko-KR" sz="18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]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8" name="Google Shape;183;p12">
            <a:extLst>
              <a:ext uri="{FF2B5EF4-FFF2-40B4-BE49-F238E27FC236}">
                <a16:creationId xmlns:a16="http://schemas.microsoft.com/office/drawing/2014/main" id="{2FA8B566-BFCE-459A-9D27-34DF9D84BCAA}"/>
              </a:ext>
            </a:extLst>
          </p:cNvPr>
          <p:cNvSpPr/>
          <p:nvPr/>
        </p:nvSpPr>
        <p:spPr>
          <a:xfrm>
            <a:off x="7715149" y="4398667"/>
            <a:ext cx="512519" cy="327549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94;gacc5b17c1d_0_5">
            <a:extLst>
              <a:ext uri="{FF2B5EF4-FFF2-40B4-BE49-F238E27FC236}">
                <a16:creationId xmlns:a16="http://schemas.microsoft.com/office/drawing/2014/main" id="{E2C8CD27-06B7-4C49-8F79-B9416A0470A2}"/>
              </a:ext>
            </a:extLst>
          </p:cNvPr>
          <p:cNvSpPr/>
          <p:nvPr/>
        </p:nvSpPr>
        <p:spPr>
          <a:xfrm>
            <a:off x="11872686" y="536576"/>
            <a:ext cx="319200" cy="507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0" name="Google Shape;100;gacc5b17c1d_0_5">
            <a:extLst>
              <a:ext uri="{FF2B5EF4-FFF2-40B4-BE49-F238E27FC236}">
                <a16:creationId xmlns:a16="http://schemas.microsoft.com/office/drawing/2014/main" id="{B3DEFA3F-C9CB-48C2-A9AF-659136434905}"/>
              </a:ext>
            </a:extLst>
          </p:cNvPr>
          <p:cNvSpPr txBox="1"/>
          <p:nvPr/>
        </p:nvSpPr>
        <p:spPr>
          <a:xfrm>
            <a:off x="7348946" y="633354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배경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Google Shape;101;gacc5b17c1d_0_5">
            <a:extLst>
              <a:ext uri="{FF2B5EF4-FFF2-40B4-BE49-F238E27FC236}">
                <a16:creationId xmlns:a16="http://schemas.microsoft.com/office/drawing/2014/main" id="{B79A91C8-6950-4AB0-9609-8DC63C4BE910}"/>
              </a:ext>
            </a:extLst>
          </p:cNvPr>
          <p:cNvSpPr txBox="1"/>
          <p:nvPr/>
        </p:nvSpPr>
        <p:spPr>
          <a:xfrm>
            <a:off x="8574998" y="636626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변경점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22" name="Google Shape;102;gacc5b17c1d_0_5">
            <a:extLst>
              <a:ext uri="{FF2B5EF4-FFF2-40B4-BE49-F238E27FC236}">
                <a16:creationId xmlns:a16="http://schemas.microsoft.com/office/drawing/2014/main" id="{7E64DD9F-131F-41C1-8EB4-CF0929C30041}"/>
              </a:ext>
            </a:extLst>
          </p:cNvPr>
          <p:cNvSpPr txBox="1"/>
          <p:nvPr/>
        </p:nvSpPr>
        <p:spPr>
          <a:xfrm>
            <a:off x="7949832" y="647268"/>
            <a:ext cx="52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목표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Google Shape;103;gacc5b17c1d_0_5">
            <a:extLst>
              <a:ext uri="{FF2B5EF4-FFF2-40B4-BE49-F238E27FC236}">
                <a16:creationId xmlns:a16="http://schemas.microsoft.com/office/drawing/2014/main" id="{D88A93E8-E5F8-4B9F-A9A2-4DCB9C2CDA58}"/>
              </a:ext>
            </a:extLst>
          </p:cNvPr>
          <p:cNvSpPr txBox="1"/>
          <p:nvPr/>
        </p:nvSpPr>
        <p:spPr>
          <a:xfrm>
            <a:off x="10953646" y="633123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시연영상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Google Shape;104;gacc5b17c1d_0_5">
            <a:extLst>
              <a:ext uri="{FF2B5EF4-FFF2-40B4-BE49-F238E27FC236}">
                <a16:creationId xmlns:a16="http://schemas.microsoft.com/office/drawing/2014/main" id="{BCEB9E6A-407C-489F-8E0A-0B9EB06CF13C}"/>
              </a:ext>
            </a:extLst>
          </p:cNvPr>
          <p:cNvSpPr txBox="1"/>
          <p:nvPr/>
        </p:nvSpPr>
        <p:spPr>
          <a:xfrm>
            <a:off x="10082746" y="629535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제작과정</a:t>
            </a:r>
            <a:endParaRPr b="1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Google Shape;101;gacc5b17c1d_0_5">
            <a:extLst>
              <a:ext uri="{FF2B5EF4-FFF2-40B4-BE49-F238E27FC236}">
                <a16:creationId xmlns:a16="http://schemas.microsoft.com/office/drawing/2014/main" id="{F1D026B9-8B00-409F-833F-5597ABD3C180}"/>
              </a:ext>
            </a:extLst>
          </p:cNvPr>
          <p:cNvSpPr txBox="1"/>
          <p:nvPr/>
        </p:nvSpPr>
        <p:spPr>
          <a:xfrm>
            <a:off x="9328184" y="629535"/>
            <a:ext cx="699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경쟁력</a:t>
            </a:r>
            <a:endParaRPr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기본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847</Words>
  <Application>Microsoft Macintosh PowerPoint</Application>
  <PresentationFormat>와이드스크린</PresentationFormat>
  <Paragraphs>193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Malgun Gothic</vt:lpstr>
      <vt:lpstr>Arial</vt:lpstr>
      <vt:lpstr>Segoe UI</vt:lpstr>
      <vt:lpstr>나눔스퀘어</vt:lpstr>
      <vt:lpstr>1_기본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최재혁(***6***077)</cp:lastModifiedBy>
  <cp:revision>8</cp:revision>
  <dcterms:created xsi:type="dcterms:W3CDTF">2017-11-24T11:22:27Z</dcterms:created>
  <dcterms:modified xsi:type="dcterms:W3CDTF">2021-07-19T13:22:07Z</dcterms:modified>
</cp:coreProperties>
</file>